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9" r:id="rId2"/>
    <p:sldId id="304" r:id="rId3"/>
    <p:sldId id="258" r:id="rId4"/>
    <p:sldId id="303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49A70B-3568-42BE-9428-F59F83179C6F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79768" y="4778821"/>
            <a:ext cx="5437426" cy="3908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3850588" y="9431759"/>
            <a:ext cx="2944946" cy="4972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3D84-E4A0-29DF-83FF-4A675392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493B14-B259-BA98-EC90-CA01A30DF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CB1F7A9-2774-A9D5-86BF-61DACCA9F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B9090E-1871-D7B7-2B46-81ABECC5358A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49A70B-3568-42BE-9428-F59F83179C6F}" type="slidenum">
              <a:rPr lang="it-IT" sz="1400" b="0" strike="noStrike" spc="-1" smtClean="0">
                <a:latin typeface="Times New Roman"/>
              </a:rPr>
              <a:t>2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7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49A70B-3568-42BE-9428-F59F83179C6F}" type="slidenum">
              <a:rPr lang="it-IT" sz="1400" b="0" strike="noStrike" spc="-1" smtClean="0">
                <a:latin typeface="Times New Roman"/>
              </a:rPr>
              <a:t>3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78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33E6-4C12-BF59-4ECF-320850B4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0A06BD8-853E-5884-0B5E-166E76C6F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CEC6C1-CFE7-8DE7-F036-9F09B227B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CFABD1-13F0-305B-0D3F-BC9BBC4AC0BA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49A70B-3568-42BE-9428-F59F83179C6F}" type="slidenum">
              <a:rPr lang="it-IT" sz="1400" b="0" strike="noStrike" spc="-1" smtClean="0">
                <a:latin typeface="Times New Roman"/>
              </a:rPr>
              <a:t>4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17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6655320"/>
            <a:ext cx="12191040" cy="21528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6" name="CustomShape 2"/>
          <p:cNvSpPr/>
          <p:nvPr/>
        </p:nvSpPr>
        <p:spPr>
          <a:xfrm>
            <a:off x="11043000" y="-5760"/>
            <a:ext cx="1151280" cy="272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2" name="Graphic 11"/>
          <p:cNvPicPr/>
          <p:nvPr/>
        </p:nvPicPr>
        <p:blipFill>
          <a:blip r:embed="rId14"/>
          <a:stretch/>
        </p:blipFill>
        <p:spPr>
          <a:xfrm>
            <a:off x="10883880" y="6655320"/>
            <a:ext cx="1307160" cy="21528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t-IT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2"/>
          <p:cNvSpPr/>
          <p:nvPr/>
        </p:nvSpPr>
        <p:spPr>
          <a:xfrm>
            <a:off x="197115" y="2404080"/>
            <a:ext cx="6192470" cy="17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YESVolunteer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dirty="0"/>
              <a:t>Fostering youth volunteering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dirty="0"/>
              <a:t>for personal and professional growth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dirty="0"/>
              <a:t>in a more social Europe 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31" name="Graphic 18"/>
          <p:cNvPicPr/>
          <p:nvPr/>
        </p:nvPicPr>
        <p:blipFill>
          <a:blip r:embed="rId3"/>
          <a:stretch/>
        </p:blipFill>
        <p:spPr>
          <a:xfrm>
            <a:off x="7079640" y="384480"/>
            <a:ext cx="5112360" cy="5514480"/>
          </a:xfrm>
          <a:prstGeom prst="rect">
            <a:avLst/>
          </a:prstGeom>
          <a:ln>
            <a:noFill/>
          </a:ln>
        </p:spPr>
      </p:pic>
      <p:pic>
        <p:nvPicPr>
          <p:cNvPr id="132" name="Graphic 1"/>
          <p:cNvPicPr/>
          <p:nvPr/>
        </p:nvPicPr>
        <p:blipFill>
          <a:blip r:embed="rId4"/>
          <a:stretch/>
        </p:blipFill>
        <p:spPr>
          <a:xfrm>
            <a:off x="9196260" y="4025736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133" name="Graphic 1"/>
          <p:cNvPicPr/>
          <p:nvPr/>
        </p:nvPicPr>
        <p:blipFill>
          <a:blip r:embed="rId4"/>
          <a:stretch/>
        </p:blipFill>
        <p:spPr>
          <a:xfrm>
            <a:off x="8631720" y="3376800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134" name="Graphic 1"/>
          <p:cNvPicPr/>
          <p:nvPr/>
        </p:nvPicPr>
        <p:blipFill>
          <a:blip r:embed="rId4"/>
          <a:stretch/>
        </p:blipFill>
        <p:spPr>
          <a:xfrm>
            <a:off x="10837080" y="2242800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135" name="Graphic 1"/>
          <p:cNvPicPr/>
          <p:nvPr/>
        </p:nvPicPr>
        <p:blipFill>
          <a:blip r:embed="rId4"/>
          <a:stretch/>
        </p:blipFill>
        <p:spPr>
          <a:xfrm>
            <a:off x="10962000" y="4281480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136" name="Graphic 1"/>
          <p:cNvPicPr/>
          <p:nvPr/>
        </p:nvPicPr>
        <p:blipFill>
          <a:blip r:embed="rId4"/>
          <a:stretch/>
        </p:blipFill>
        <p:spPr>
          <a:xfrm>
            <a:off x="10343160" y="2948760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137" name="Graphic 1"/>
          <p:cNvPicPr/>
          <p:nvPr/>
        </p:nvPicPr>
        <p:blipFill>
          <a:blip r:embed="rId4"/>
          <a:stretch/>
        </p:blipFill>
        <p:spPr>
          <a:xfrm>
            <a:off x="8890560" y="3044880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138" name="Image 1"/>
          <p:cNvPicPr/>
          <p:nvPr/>
        </p:nvPicPr>
        <p:blipFill>
          <a:blip r:embed="rId5"/>
          <a:srcRect l="916" t="123" r="1093" b="5480"/>
          <a:stretch/>
        </p:blipFill>
        <p:spPr>
          <a:xfrm>
            <a:off x="176040" y="0"/>
            <a:ext cx="3627720" cy="1254240"/>
          </a:xfrm>
          <a:prstGeom prst="rect">
            <a:avLst/>
          </a:prstGeom>
          <a:ln>
            <a:noFill/>
          </a:ln>
        </p:spPr>
      </p:pic>
      <p:pic>
        <p:nvPicPr>
          <p:cNvPr id="139" name="Graphic 1"/>
          <p:cNvPicPr/>
          <p:nvPr/>
        </p:nvPicPr>
        <p:blipFill>
          <a:blip r:embed="rId4"/>
          <a:stretch/>
        </p:blipFill>
        <p:spPr>
          <a:xfrm>
            <a:off x="10470600" y="4822920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140" name="Graphic 1"/>
          <p:cNvPicPr/>
          <p:nvPr/>
        </p:nvPicPr>
        <p:blipFill>
          <a:blip r:embed="rId4"/>
          <a:stretch/>
        </p:blipFill>
        <p:spPr>
          <a:xfrm>
            <a:off x="10727640" y="3812400"/>
            <a:ext cx="255600" cy="385920"/>
          </a:xfrm>
          <a:prstGeom prst="rect">
            <a:avLst/>
          </a:prstGeom>
          <a:ln>
            <a:noFill/>
          </a:ln>
        </p:spPr>
      </p:pic>
      <p:pic>
        <p:nvPicPr>
          <p:cNvPr id="3" name="Immagine 2" descr="Immagine che contiene Carattere, design, Elementi grafici, poster&#10;&#10;Descrizione generata automaticamente">
            <a:extLst>
              <a:ext uri="{FF2B5EF4-FFF2-40B4-BE49-F238E27FC236}">
                <a16:creationId xmlns:a16="http://schemas.microsoft.com/office/drawing/2014/main" id="{2E007580-9838-A575-1F8F-9D507F607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0" y="5447480"/>
            <a:ext cx="442519" cy="106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0507-9D72-C192-C161-DC6A6A972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raphic 29">
            <a:extLst>
              <a:ext uri="{FF2B5EF4-FFF2-40B4-BE49-F238E27FC236}">
                <a16:creationId xmlns:a16="http://schemas.microsoft.com/office/drawing/2014/main" id="{9AB6D27F-2ADB-93B7-CAAC-A895C0187A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495080" y="5089320"/>
            <a:ext cx="1425600" cy="12942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>
            <a:extLst>
              <a:ext uri="{FF2B5EF4-FFF2-40B4-BE49-F238E27FC236}">
                <a16:creationId xmlns:a16="http://schemas.microsoft.com/office/drawing/2014/main" id="{315B9BAA-033A-1E9B-102E-3D3CFCC2835F}"/>
              </a:ext>
            </a:extLst>
          </p:cNvPr>
          <p:cNvSpPr/>
          <p:nvPr/>
        </p:nvSpPr>
        <p:spPr>
          <a:xfrm>
            <a:off x="6834240" y="6045840"/>
            <a:ext cx="3659760" cy="333000"/>
          </a:xfrm>
          <a:prstGeom prst="rect">
            <a:avLst/>
          </a:prstGeom>
          <a:solidFill>
            <a:srgbClr val="E31D4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Labour market and </a:t>
            </a:r>
            <a:r>
              <a:rPr lang="it-IT" sz="1600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employment</a:t>
            </a:r>
            <a:endParaRPr lang="it-IT" sz="1600" b="0" strike="noStrike" spc="-1" dirty="0">
              <a:latin typeface="Arial"/>
            </a:endParaRPr>
          </a:p>
        </p:txBody>
      </p:sp>
      <p:pic>
        <p:nvPicPr>
          <p:cNvPr id="2" name="Immagine 1" descr="Immagine che contiene Carattere, design, Elementi grafici, poster&#10;&#10;Descrizione generata automaticamente">
            <a:extLst>
              <a:ext uri="{FF2B5EF4-FFF2-40B4-BE49-F238E27FC236}">
                <a16:creationId xmlns:a16="http://schemas.microsoft.com/office/drawing/2014/main" id="{2F64E230-FF4F-8FC4-8077-55D96F096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0" y="5447480"/>
            <a:ext cx="442519" cy="1069600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BB77CCB5-267F-C4FF-418B-66ACC0B9D583}"/>
              </a:ext>
            </a:extLst>
          </p:cNvPr>
          <p:cNvPicPr/>
          <p:nvPr/>
        </p:nvPicPr>
        <p:blipFill>
          <a:blip r:embed="rId5"/>
          <a:srcRect l="916" t="123" r="1093" b="5480"/>
          <a:stretch/>
        </p:blipFill>
        <p:spPr>
          <a:xfrm>
            <a:off x="176040" y="0"/>
            <a:ext cx="3627720" cy="1254240"/>
          </a:xfrm>
          <a:prstGeom prst="rect">
            <a:avLst/>
          </a:prstGeom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07AD15-D802-8E29-2631-FD78C4640036}"/>
              </a:ext>
            </a:extLst>
          </p:cNvPr>
          <p:cNvSpPr txBox="1"/>
          <p:nvPr/>
        </p:nvSpPr>
        <p:spPr>
          <a:xfrm>
            <a:off x="413560" y="1784395"/>
            <a:ext cx="4183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ptos" panose="020B0004020202020204" pitchFamily="34" charset="0"/>
                <a:cs typeface="Times New Roman" panose="02020603050405020304" pitchFamily="18" charset="0"/>
              </a:rPr>
              <a:t>Coinvolgimento e Valorizzazione dei giovani del Servizio Civile </a:t>
            </a:r>
          </a:p>
          <a:p>
            <a:endParaRPr lang="it-IT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450176E2-81D6-114E-9074-C810F073F7B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3890664" y="1400320"/>
            <a:ext cx="5231160" cy="159840"/>
          </a:xfrm>
          <a:prstGeom prst="rect">
            <a:avLst/>
          </a:prstGeom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8EC7E3-9B42-631D-7B00-57CA1C1D330F}"/>
              </a:ext>
            </a:extLst>
          </p:cNvPr>
          <p:cNvSpPr txBox="1"/>
          <p:nvPr/>
        </p:nvSpPr>
        <p:spPr>
          <a:xfrm>
            <a:off x="5232780" y="1031618"/>
            <a:ext cx="46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AZIONI LOCALI 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4F7E235-595B-FE75-E298-530D72CCAA41}"/>
              </a:ext>
            </a:extLst>
          </p:cNvPr>
          <p:cNvSpPr/>
          <p:nvPr/>
        </p:nvSpPr>
        <p:spPr>
          <a:xfrm>
            <a:off x="5108448" y="1829249"/>
            <a:ext cx="1975104" cy="10564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Circa 35 </a:t>
            </a: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giovani coinvolti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8D8304C-4F63-EBD2-DE5F-1CA7008B7DC2}"/>
              </a:ext>
            </a:extLst>
          </p:cNvPr>
          <p:cNvSpPr/>
          <p:nvPr/>
        </p:nvSpPr>
        <p:spPr>
          <a:xfrm>
            <a:off x="7477975" y="1627738"/>
            <a:ext cx="1975104" cy="10564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workshop locali 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B230E424-346A-07BA-D115-11DE3D754533}"/>
              </a:ext>
            </a:extLst>
          </p:cNvPr>
          <p:cNvSpPr/>
          <p:nvPr/>
        </p:nvSpPr>
        <p:spPr>
          <a:xfrm>
            <a:off x="9641556" y="1946861"/>
            <a:ext cx="2279124" cy="10564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meeting transnazionali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F669F15-2970-506E-75CF-979A430AB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0" y="3087693"/>
            <a:ext cx="4333521" cy="241553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EBA4785-6CB1-B9DB-C2E0-1FE1F8540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9" y="3543800"/>
            <a:ext cx="5044231" cy="28373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117007B-ABB1-D1F0-82E5-3E34E1CEF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30" y="3235718"/>
            <a:ext cx="3220716" cy="24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raphic 29"/>
          <p:cNvPicPr/>
          <p:nvPr/>
        </p:nvPicPr>
        <p:blipFill>
          <a:blip r:embed="rId3"/>
          <a:stretch/>
        </p:blipFill>
        <p:spPr>
          <a:xfrm>
            <a:off x="10495080" y="5089320"/>
            <a:ext cx="1425600" cy="12942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6834240" y="6045840"/>
            <a:ext cx="3659760" cy="333000"/>
          </a:xfrm>
          <a:prstGeom prst="rect">
            <a:avLst/>
          </a:prstGeom>
          <a:solidFill>
            <a:srgbClr val="E31D4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Labour market and </a:t>
            </a:r>
            <a:r>
              <a:rPr lang="it-IT" sz="1600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employment</a:t>
            </a:r>
            <a:endParaRPr lang="it-IT" sz="1600" b="0" strike="noStrike" spc="-1" dirty="0">
              <a:latin typeface="Arial"/>
            </a:endParaRPr>
          </a:p>
        </p:txBody>
      </p:sp>
      <p:pic>
        <p:nvPicPr>
          <p:cNvPr id="2" name="Immagine 1" descr="Immagine che contiene Carattere, design, Elementi grafici, poster&#10;&#10;Descrizione generata automaticamente">
            <a:extLst>
              <a:ext uri="{FF2B5EF4-FFF2-40B4-BE49-F238E27FC236}">
                <a16:creationId xmlns:a16="http://schemas.microsoft.com/office/drawing/2014/main" id="{84A76606-0713-61CD-D470-3B85CAB0F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0" y="5447480"/>
            <a:ext cx="442519" cy="1069600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1C18EF4E-A9F3-226E-B679-26819D3BD4BA}"/>
              </a:ext>
            </a:extLst>
          </p:cNvPr>
          <p:cNvPicPr/>
          <p:nvPr/>
        </p:nvPicPr>
        <p:blipFill>
          <a:blip r:embed="rId5"/>
          <a:srcRect l="916" t="123" r="1093" b="5480"/>
          <a:stretch/>
        </p:blipFill>
        <p:spPr>
          <a:xfrm>
            <a:off x="176040" y="0"/>
            <a:ext cx="3627720" cy="1254240"/>
          </a:xfrm>
          <a:prstGeom prst="rect">
            <a:avLst/>
          </a:prstGeom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67AA43-ABD3-5932-88D8-A4460A8676A9}"/>
              </a:ext>
            </a:extLst>
          </p:cNvPr>
          <p:cNvSpPr txBox="1"/>
          <p:nvPr/>
        </p:nvSpPr>
        <p:spPr>
          <a:xfrm>
            <a:off x="356616" y="2260427"/>
            <a:ext cx="3538728" cy="282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Collaborazione con Regione Liguria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/>
              <a:t>Sviluppo di esperienze di mobilità europea e scambi transnazionali 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/>
              <a:t>Co-progettazione all’interno dei percorsi dello strumento PSSIR  (in fase di elaborazione)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9C9CE168-A2BE-565B-4A2A-9D3178B2700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2344824" y="1432739"/>
            <a:ext cx="5231160" cy="159840"/>
          </a:xfrm>
          <a:prstGeom prst="rect">
            <a:avLst/>
          </a:prstGeom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586857-14C9-D406-9D88-CF8D7327EA2A}"/>
              </a:ext>
            </a:extLst>
          </p:cNvPr>
          <p:cNvSpPr txBox="1"/>
          <p:nvPr/>
        </p:nvSpPr>
        <p:spPr>
          <a:xfrm>
            <a:off x="3803760" y="1058727"/>
            <a:ext cx="46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AZIONI LOCALI 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E524031-C1DF-9722-DBD9-6273AA433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78" y="1512659"/>
            <a:ext cx="4075306" cy="305647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218262CD-C08F-54C9-6F11-08E3AD4A2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46" y="1807308"/>
            <a:ext cx="3157728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FAAE3-3F89-0DB0-676B-2870AD19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raphic 29">
            <a:extLst>
              <a:ext uri="{FF2B5EF4-FFF2-40B4-BE49-F238E27FC236}">
                <a16:creationId xmlns:a16="http://schemas.microsoft.com/office/drawing/2014/main" id="{E0E9E558-3808-9E78-2A63-17F95E572A0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495080" y="5089320"/>
            <a:ext cx="1425600" cy="12942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>
            <a:extLst>
              <a:ext uri="{FF2B5EF4-FFF2-40B4-BE49-F238E27FC236}">
                <a16:creationId xmlns:a16="http://schemas.microsoft.com/office/drawing/2014/main" id="{9596B6AF-2F42-8736-CB50-3493C11EC9F5}"/>
              </a:ext>
            </a:extLst>
          </p:cNvPr>
          <p:cNvSpPr/>
          <p:nvPr/>
        </p:nvSpPr>
        <p:spPr>
          <a:xfrm>
            <a:off x="6834240" y="6045840"/>
            <a:ext cx="3659760" cy="333000"/>
          </a:xfrm>
          <a:prstGeom prst="rect">
            <a:avLst/>
          </a:prstGeom>
          <a:solidFill>
            <a:srgbClr val="E31D4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Labour market and </a:t>
            </a:r>
            <a:r>
              <a:rPr lang="it-IT" sz="1600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employment</a:t>
            </a:r>
            <a:endParaRPr lang="it-IT" sz="1600" b="0" strike="noStrike" spc="-1" dirty="0">
              <a:latin typeface="Arial"/>
            </a:endParaRPr>
          </a:p>
        </p:txBody>
      </p:sp>
      <p:pic>
        <p:nvPicPr>
          <p:cNvPr id="2" name="Immagine 1" descr="Immagine che contiene Carattere, design, Elementi grafici, poster&#10;&#10;Descrizione generata automaticamente">
            <a:extLst>
              <a:ext uri="{FF2B5EF4-FFF2-40B4-BE49-F238E27FC236}">
                <a16:creationId xmlns:a16="http://schemas.microsoft.com/office/drawing/2014/main" id="{CF43DD3D-BB41-7CA2-F957-A2D4D205D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0" y="5447480"/>
            <a:ext cx="442519" cy="1069600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B8D6075B-37D5-16FC-16FE-1C537B02D75E}"/>
              </a:ext>
            </a:extLst>
          </p:cNvPr>
          <p:cNvPicPr/>
          <p:nvPr/>
        </p:nvPicPr>
        <p:blipFill>
          <a:blip r:embed="rId5"/>
          <a:srcRect l="916" t="123" r="1093" b="5480"/>
          <a:stretch/>
        </p:blipFill>
        <p:spPr>
          <a:xfrm>
            <a:off x="176040" y="0"/>
            <a:ext cx="3627720" cy="1254240"/>
          </a:xfrm>
          <a:prstGeom prst="rect">
            <a:avLst/>
          </a:prstGeom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A5DF05-6564-2288-2B66-AB661C47B2E3}"/>
              </a:ext>
            </a:extLst>
          </p:cNvPr>
          <p:cNvSpPr txBox="1"/>
          <p:nvPr/>
        </p:nvSpPr>
        <p:spPr>
          <a:xfrm>
            <a:off x="176040" y="2402464"/>
            <a:ext cx="60990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LOG IN – GIOVANI CONNESSI (Regione Liguria)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Iniziativa per supportare i giovani in un contesto complesso e in rapido cambiamento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Promuove lo sviluppo di competenze e la capacità di affrontare nuove sfide sociali e professionali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Basato su co-progettazione tra giovani, istituzioni e terzo settore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Oltre 4.000 giovani coinvolti in iniziative gratuite diffuse anche nelle aree interne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crea reti territoriali e percorsi di cittadinanza attiva con impatto sulla comunità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7D6D5059-6290-4039-E3F0-EC1F5A1A59E1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76040" y="2013018"/>
            <a:ext cx="5231160" cy="159840"/>
          </a:xfrm>
          <a:prstGeom prst="rect">
            <a:avLst/>
          </a:prstGeom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4894FA-FC93-48CA-9EC3-6021C8A575E5}"/>
              </a:ext>
            </a:extLst>
          </p:cNvPr>
          <p:cNvSpPr txBox="1"/>
          <p:nvPr/>
        </p:nvSpPr>
        <p:spPr>
          <a:xfrm>
            <a:off x="914256" y="1643686"/>
            <a:ext cx="46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BUONE PRATICHE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3A9F00-75B4-F1DC-31C8-EDB6439174BF}"/>
              </a:ext>
            </a:extLst>
          </p:cNvPr>
          <p:cNvSpPr txBox="1"/>
          <p:nvPr/>
        </p:nvSpPr>
        <p:spPr>
          <a:xfrm>
            <a:off x="6338880" y="229938"/>
            <a:ext cx="57463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NET FOR YOUTH (Comune di Mele)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Obiettivo di comprendere il fenomeno dei NEET e sperimentare azioni integrate di prevenzione e inclusione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Discovery &amp; </a:t>
            </a:r>
            <a:r>
              <a:rPr lang="it-IT" b="1" dirty="0" err="1"/>
              <a:t>Guidance</a:t>
            </a:r>
            <a:r>
              <a:rPr lang="it-IT" dirty="0"/>
              <a:t>: analisi territoriale e orientamento scolastico, con focus sui giovani più vulnerabili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Engagement</a:t>
            </a:r>
            <a:r>
              <a:rPr lang="it-IT" dirty="0"/>
              <a:t>: creazione di una rete territoriale tra scuole, istituzioni e servizi, con coinvolgimento attivo della comunità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Empowerment</a:t>
            </a:r>
            <a:r>
              <a:rPr lang="it-IT" dirty="0"/>
              <a:t>: nascita della </a:t>
            </a:r>
            <a:r>
              <a:rPr lang="it-IT" i="1" dirty="0"/>
              <a:t>Casa dei Giovani</a:t>
            </a:r>
            <a:r>
              <a:rPr lang="it-IT" dirty="0"/>
              <a:t> come spazio di inclusione e sviluppo competenze per NEET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err="1"/>
              <a:t>Get</a:t>
            </a:r>
            <a:r>
              <a:rPr lang="it-IT" b="1" dirty="0"/>
              <a:t> Your Act</a:t>
            </a:r>
            <a:r>
              <a:rPr lang="it-IT" dirty="0"/>
              <a:t>: percorsi di tutoring e inserimento lavorativo, con risultati concreti su occupazione e reintegrazione</a:t>
            </a:r>
          </a:p>
        </p:txBody>
      </p:sp>
    </p:spTree>
    <p:extLst>
      <p:ext uri="{BB962C8B-B14F-4D97-AF65-F5344CB8AC3E}">
        <p14:creationId xmlns:p14="http://schemas.microsoft.com/office/powerpoint/2010/main" val="261603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242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Open Sans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Kurth</dc:creator>
  <dc:description/>
  <cp:lastModifiedBy>Giorgia Merletto</cp:lastModifiedBy>
  <cp:revision>86</cp:revision>
  <dcterms:created xsi:type="dcterms:W3CDTF">2021-10-28T12:22:03Z</dcterms:created>
  <dcterms:modified xsi:type="dcterms:W3CDTF">2026-04-30T14:57:14Z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0x010100311D2DF3EBC7804E8A2B82BBCDA4442D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ediaServiceImageTags">
    <vt:lpwstr/>
  </property>
  <property fmtid="{D5CDD505-2E9C-101B-9397-08002B2CF9AE}" pid="9" name="Notes">
    <vt:i4>4</vt:i4>
  </property>
  <property fmtid="{D5CDD505-2E9C-101B-9397-08002B2CF9AE}" pid="10" name="PresentationFormat">
    <vt:lpwstr>Grand écran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23</vt:i4>
  </property>
</Properties>
</file>